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9.jpeg" ContentType="image/jpeg"/>
  <Override PartName="/ppt/media/image8.jpeg" ContentType="image/jpeg"/>
  <Override PartName="/ppt/media/image7.jpeg" ContentType="image/jpeg"/>
  <Override PartName="/ppt/media/image2.jpeg" ContentType="image/jpeg"/>
  <Override PartName="/ppt/media/image1.jpeg" ContentType="image/jpeg"/>
  <Override PartName="/ppt/media/image4.jpeg" ContentType="image/jpeg"/>
  <Override PartName="/ppt/media/image3.png" ContentType="image/png"/>
  <Override PartName="/ppt/media/image5.jpeg" ContentType="image/jpeg"/>
  <Override PartName="/ppt/media/image6.jpeg" ContentType="image/jpeg"/>
  <Override PartName="/ppt/slideMasters/slideMaster5.xml" ContentType="application/vnd.openxmlformats-officedocument.presentationml.slideMaster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57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1" name="PlaceHolder 5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60340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861732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7" name="PlaceHolder 6"/>
          <p:cNvSpPr>
            <a:spLocks noGrp="1"/>
          </p:cNvSpPr>
          <p:nvPr>
            <p:ph type="body"/>
          </p:nvPr>
        </p:nvSpPr>
        <p:spPr>
          <a:xfrm>
            <a:off x="560340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8" name="PlaceHolder 7"/>
          <p:cNvSpPr>
            <a:spLocks noGrp="1"/>
          </p:cNvSpPr>
          <p:nvPr>
            <p:ph type="body"/>
          </p:nvPr>
        </p:nvSpPr>
        <p:spPr>
          <a:xfrm>
            <a:off x="861732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560340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861732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6" name="PlaceHolder 6"/>
          <p:cNvSpPr>
            <a:spLocks noGrp="1"/>
          </p:cNvSpPr>
          <p:nvPr>
            <p:ph type="body"/>
          </p:nvPr>
        </p:nvSpPr>
        <p:spPr>
          <a:xfrm>
            <a:off x="560340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7" name="PlaceHolder 7"/>
          <p:cNvSpPr>
            <a:spLocks noGrp="1"/>
          </p:cNvSpPr>
          <p:nvPr>
            <p:ph type="body"/>
          </p:nvPr>
        </p:nvSpPr>
        <p:spPr>
          <a:xfrm>
            <a:off x="861732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84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88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2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0" name="PlaceHolder 5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 type="body"/>
          </p:nvPr>
        </p:nvSpPr>
        <p:spPr>
          <a:xfrm>
            <a:off x="560340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 type="body"/>
          </p:nvPr>
        </p:nvSpPr>
        <p:spPr>
          <a:xfrm>
            <a:off x="861732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5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6" name="PlaceHolder 6"/>
          <p:cNvSpPr>
            <a:spLocks noGrp="1"/>
          </p:cNvSpPr>
          <p:nvPr>
            <p:ph type="body"/>
          </p:nvPr>
        </p:nvSpPr>
        <p:spPr>
          <a:xfrm>
            <a:off x="560340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7" name="PlaceHolder 7"/>
          <p:cNvSpPr>
            <a:spLocks noGrp="1"/>
          </p:cNvSpPr>
          <p:nvPr>
            <p:ph type="body"/>
          </p:nvPr>
        </p:nvSpPr>
        <p:spPr>
          <a:xfrm>
            <a:off x="861732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51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52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53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56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57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60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61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68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69" name="PlaceHolder 5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 type="body"/>
          </p:nvPr>
        </p:nvSpPr>
        <p:spPr>
          <a:xfrm>
            <a:off x="560340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73" name="PlaceHolder 4"/>
          <p:cNvSpPr>
            <a:spLocks noGrp="1"/>
          </p:cNvSpPr>
          <p:nvPr>
            <p:ph type="body"/>
          </p:nvPr>
        </p:nvSpPr>
        <p:spPr>
          <a:xfrm>
            <a:off x="861732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74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75" name="PlaceHolder 6"/>
          <p:cNvSpPr>
            <a:spLocks noGrp="1"/>
          </p:cNvSpPr>
          <p:nvPr>
            <p:ph type="body"/>
          </p:nvPr>
        </p:nvSpPr>
        <p:spPr>
          <a:xfrm>
            <a:off x="560340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76" name="PlaceHolder 7"/>
          <p:cNvSpPr>
            <a:spLocks noGrp="1"/>
          </p:cNvSpPr>
          <p:nvPr>
            <p:ph type="body"/>
          </p:nvPr>
        </p:nvSpPr>
        <p:spPr>
          <a:xfrm>
            <a:off x="861732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11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13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16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20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21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22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25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26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28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29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30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32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33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35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36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37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38" name="PlaceHolder 5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40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41" name="PlaceHolder 3"/>
          <p:cNvSpPr>
            <a:spLocks noGrp="1"/>
          </p:cNvSpPr>
          <p:nvPr>
            <p:ph type="body"/>
          </p:nvPr>
        </p:nvSpPr>
        <p:spPr>
          <a:xfrm>
            <a:off x="560340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42" name="PlaceHolder 4"/>
          <p:cNvSpPr>
            <a:spLocks noGrp="1"/>
          </p:cNvSpPr>
          <p:nvPr>
            <p:ph type="body"/>
          </p:nvPr>
        </p:nvSpPr>
        <p:spPr>
          <a:xfrm>
            <a:off x="8617320" y="21337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43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44" name="PlaceHolder 6"/>
          <p:cNvSpPr>
            <a:spLocks noGrp="1"/>
          </p:cNvSpPr>
          <p:nvPr>
            <p:ph type="body"/>
          </p:nvPr>
        </p:nvSpPr>
        <p:spPr>
          <a:xfrm>
            <a:off x="560340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45" name="PlaceHolder 7"/>
          <p:cNvSpPr>
            <a:spLocks noGrp="1"/>
          </p:cNvSpPr>
          <p:nvPr>
            <p:ph type="body"/>
          </p:nvPr>
        </p:nvSpPr>
        <p:spPr>
          <a:xfrm>
            <a:off x="8617320" y="4106520"/>
            <a:ext cx="287028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1" name="CustomShape 2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3" name="Group 14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14" name="CustomShape 15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" name="CustomShape 23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" name="CustomShape 24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" name="CustomShape 25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" name="CustomShape 26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6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4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7" name="PlaceHolder 28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5040" cy="226260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0" lang="en-US" sz="5400" spc="-1" strike="noStrike">
                <a:solidFill>
                  <a:srgbClr val="262626"/>
                </a:solidFill>
                <a:latin typeface="Century Gothic"/>
              </a:rPr>
              <a:t>Click to edit Master title style</a:t>
            </a:r>
            <a:endParaRPr b="0" lang="en-US" sz="54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8" name="PlaceHolder 29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748334D7-00FC-4271-BABB-34D135C4AB98}" type="datetime">
              <a:rPr b="0" lang="pl-PL" sz="900" spc="-1" strike="noStrike">
                <a:solidFill>
                  <a:srgbClr val="8b8b8b"/>
                </a:solidFill>
                <a:latin typeface="Century Gothic"/>
              </a:rPr>
              <a:t>20-6-16</a:t>
            </a:fld>
            <a:endParaRPr b="0" lang="pl-PL" sz="900" spc="-1" strike="noStrike">
              <a:latin typeface="Times New Roman"/>
            </a:endParaRPr>
          </a:p>
        </p:txBody>
      </p:sp>
      <p:sp>
        <p:nvSpPr>
          <p:cNvPr id="29" name="PlaceHolder 30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/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30" name="CustomShape 31"/>
          <p:cNvSpPr/>
          <p:nvPr/>
        </p:nvSpPr>
        <p:spPr>
          <a:xfrm>
            <a:off x="0" y="4323960"/>
            <a:ext cx="1744200" cy="778320"/>
          </a:xfrm>
          <a:custGeom>
            <a:avLst/>
            <a:gdLst/>
            <a:ahLst/>
            <a:rect l="l" t="t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" name="PlaceHolder 32"/>
          <p:cNvSpPr>
            <a:spLocks noGrp="1"/>
          </p:cNvSpPr>
          <p:nvPr>
            <p:ph type="sldNum"/>
          </p:nvPr>
        </p:nvSpPr>
        <p:spPr>
          <a:xfrm>
            <a:off x="531720" y="4529520"/>
            <a:ext cx="77940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A755FD1-F734-4241-AB2D-567D6A5D39C3}" type="slidenum">
              <a:rPr b="0" lang="pl-PL" sz="2000" spc="-1" strike="noStrike">
                <a:solidFill>
                  <a:srgbClr val="feffff"/>
                </a:solidFill>
                <a:latin typeface="Century Gothic"/>
              </a:rPr>
              <a:t>&lt;numer&gt;</a:t>
            </a:fld>
            <a:endParaRPr b="0" lang="pl-PL" sz="2000" spc="-1" strike="noStrike">
              <a:latin typeface="Times New Roman"/>
            </a:endParaRPr>
          </a:p>
        </p:txBody>
      </p:sp>
      <p:sp>
        <p:nvSpPr>
          <p:cNvPr id="32" name="PlaceHolder 3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Kliknij, aby edytować format tekstu </a:t>
            </a: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konspektu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Century Gothic"/>
              </a:rPr>
              <a:t>Drugi poziom konspektu</a:t>
            </a:r>
            <a:endParaRPr b="0" lang="en-US" sz="1400" spc="-1" strike="noStrike">
              <a:solidFill>
                <a:srgbClr val="404040"/>
              </a:solidFill>
              <a:latin typeface="Century Gothic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404040"/>
                </a:solidFill>
                <a:latin typeface="Century Gothic"/>
              </a:rPr>
              <a:t>Trzeci poziom konspektu</a:t>
            </a:r>
            <a:endParaRPr b="0" lang="en-US" sz="1200" spc="-1" strike="noStrike">
              <a:solidFill>
                <a:srgbClr val="404040"/>
              </a:solidFill>
              <a:latin typeface="Century Gothic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404040"/>
                </a:solidFill>
                <a:latin typeface="Century Gothic"/>
              </a:rPr>
              <a:t>Czwarty poziom konspektu</a:t>
            </a:r>
            <a:endParaRPr b="0" lang="en-US" sz="1200" spc="-1" strike="noStrike">
              <a:solidFill>
                <a:srgbClr val="404040"/>
              </a:solidFill>
              <a:latin typeface="Century Gothic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entury Gothic"/>
              </a:rPr>
              <a:t>Piąty poziom </a:t>
            </a:r>
            <a:r>
              <a:rPr b="0" lang="en-US" sz="2000" spc="-1" strike="noStrike">
                <a:solidFill>
                  <a:srgbClr val="404040"/>
                </a:solidFill>
                <a:latin typeface="Century Gothic"/>
              </a:rPr>
              <a:t>konspektu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entury Gothic"/>
              </a:rPr>
              <a:t>Szósty poziom </a:t>
            </a:r>
            <a:r>
              <a:rPr b="0" lang="en-US" sz="2000" spc="-1" strike="noStrike">
                <a:solidFill>
                  <a:srgbClr val="404040"/>
                </a:solidFill>
                <a:latin typeface="Century Gothic"/>
              </a:rPr>
              <a:t>konspektu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entury Gothic"/>
              </a:rPr>
              <a:t>Siódmy poziom </a:t>
            </a:r>
            <a:r>
              <a:rPr b="0" lang="en-US" sz="2000" spc="-1" strike="noStrike">
                <a:solidFill>
                  <a:srgbClr val="404040"/>
                </a:solidFill>
                <a:latin typeface="Century Gothic"/>
              </a:rPr>
              <a:t>konspektu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1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70" name="CustomShape 2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" name="CustomShape 3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" name="CustomShape 4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" name="CustomShape 5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" name="CustomShape 6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" name="CustomShape 7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" name="CustomShape 8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" name="CustomShape 9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" name="CustomShape 10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" name="CustomShape 11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" name="CustomShape 12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" name="CustomShape 13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82" name="Group 14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83" name="CustomShape 15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" name="CustomShape 16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" name="CustomShape 17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" name="CustomShape 18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" name="CustomShape 19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" name="CustomShape 20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" name="CustomShape 21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" name="CustomShape 22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CustomShape 23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" name="CustomShape 24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" name="CustomShape 25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" name="CustomShape 26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5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4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6" name="PlaceHolder 28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62626"/>
                </a:solidFill>
                <a:latin typeface="Century Gothic"/>
              </a:rPr>
              <a:t>Click to edit Master title style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97" name="PlaceHolder 29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Click to edit Master text styles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600" spc="-1" strike="noStrike">
                <a:solidFill>
                  <a:srgbClr val="404040"/>
                </a:solidFill>
                <a:latin typeface="Century Gothic"/>
              </a:rPr>
              <a:t>Second level</a:t>
            </a:r>
            <a:endParaRPr b="0" lang="en-US" sz="1600" spc="-1" strike="noStrike">
              <a:solidFill>
                <a:srgbClr val="404040"/>
              </a:solidFill>
              <a:latin typeface="Century Gothic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400" spc="-1" strike="noStrike">
                <a:solidFill>
                  <a:srgbClr val="404040"/>
                </a:solidFill>
                <a:latin typeface="Century Gothic"/>
              </a:rPr>
              <a:t>Third level</a:t>
            </a:r>
            <a:endParaRPr b="0" lang="en-US" sz="1400" spc="-1" strike="noStrike">
              <a:solidFill>
                <a:srgbClr val="404040"/>
              </a:solidFill>
              <a:latin typeface="Century Gothic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200" spc="-1" strike="noStrike">
                <a:solidFill>
                  <a:srgbClr val="404040"/>
                </a:solidFill>
                <a:latin typeface="Century Gothic"/>
              </a:rPr>
              <a:t>Fourth level</a:t>
            </a:r>
            <a:endParaRPr b="0" lang="en-US" sz="1200" spc="-1" strike="noStrike">
              <a:solidFill>
                <a:srgbClr val="404040"/>
              </a:solidFill>
              <a:latin typeface="Century Gothic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200" spc="-1" strike="noStrike">
                <a:solidFill>
                  <a:srgbClr val="404040"/>
                </a:solidFill>
                <a:latin typeface="Century Gothic"/>
              </a:rPr>
              <a:t>Fifth level</a:t>
            </a:r>
            <a:endParaRPr b="0" lang="en-US" sz="12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98" name="PlaceHolder 30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4E96607-CEE7-4999-B866-A82DF856F98B}" type="datetime">
              <a:rPr b="0" lang="pl-PL" sz="900" spc="-1" strike="noStrike">
                <a:solidFill>
                  <a:srgbClr val="8b8b8b"/>
                </a:solidFill>
                <a:latin typeface="Century Gothic"/>
              </a:rPr>
              <a:t>20-6-16</a:t>
            </a:fld>
            <a:endParaRPr b="0" lang="pl-PL" sz="900" spc="-1" strike="noStrike">
              <a:latin typeface="Times New Roman"/>
            </a:endParaRPr>
          </a:p>
        </p:txBody>
      </p:sp>
      <p:sp>
        <p:nvSpPr>
          <p:cNvPr id="99" name="PlaceHolder 31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/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100" name="CustomShape 32"/>
          <p:cNvSpPr/>
          <p:nvPr/>
        </p:nvSpPr>
        <p:spPr>
          <a:xfrm flipV="1">
            <a:off x="-4320" y="714240"/>
            <a:ext cx="1588320" cy="506880"/>
          </a:xfrm>
          <a:custGeom>
            <a:avLst/>
            <a:gd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PlaceHolder 33"/>
          <p:cNvSpPr>
            <a:spLocks noGrp="1"/>
          </p:cNvSpPr>
          <p:nvPr>
            <p:ph type="sldNum"/>
          </p:nvPr>
        </p:nvSpPr>
        <p:spPr>
          <a:xfrm>
            <a:off x="531720" y="787680"/>
            <a:ext cx="77940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2375E04A-C71F-41A9-8AD2-2C53479A5F04}" type="slidenum">
              <a:rPr b="0" lang="pl-PL" sz="2000" spc="-1" strike="noStrike">
                <a:solidFill>
                  <a:srgbClr val="feffff"/>
                </a:solidFill>
                <a:latin typeface="Century Gothic"/>
              </a:rPr>
              <a:t>&lt;numer&gt;</a:t>
            </a:fld>
            <a:endParaRPr b="0" lang="pl-PL" sz="2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roup 1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139" name="CustomShape 2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" name="CustomShape 3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" name="CustomShape 4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2" name="CustomShape 5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3" name="CustomShape 6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4" name="CustomShape 7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5" name="CustomShape 8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6" name="CustomShape 9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7" name="CustomShape 10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8" name="CustomShape 11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9" name="CustomShape 12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0" name="CustomShape 13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51" name="Group 14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152" name="CustomShape 15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3" name="CustomShape 16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4" name="CustomShape 17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5" name="CustomShape 18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6" name="CustomShape 19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7" name="CustomShape 20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8" name="CustomShape 21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9" name="CustomShape 22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0" name="CustomShape 23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1" name="CustomShape 24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2" name="CustomShape 25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3" name="CustomShape 26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64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4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5" name="PlaceHolder 28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62626"/>
                </a:solidFill>
                <a:latin typeface="Century Gothic"/>
              </a:rPr>
              <a:t>Click to edit Master title style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66" name="PlaceHolder 29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13520" cy="3777120"/>
          </a:xfrm>
          <a:prstGeom prst="rect">
            <a:avLst/>
          </a:prstGeom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Click to edit Master text styles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600" spc="-1" strike="noStrike">
                <a:solidFill>
                  <a:srgbClr val="404040"/>
                </a:solidFill>
                <a:latin typeface="Century Gothic"/>
              </a:rPr>
              <a:t>Second level</a:t>
            </a:r>
            <a:endParaRPr b="0" lang="en-US" sz="1600" spc="-1" strike="noStrike">
              <a:solidFill>
                <a:srgbClr val="404040"/>
              </a:solidFill>
              <a:latin typeface="Century Gothic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400" spc="-1" strike="noStrike">
                <a:solidFill>
                  <a:srgbClr val="404040"/>
                </a:solidFill>
                <a:latin typeface="Century Gothic"/>
              </a:rPr>
              <a:t>Third level</a:t>
            </a:r>
            <a:endParaRPr b="0" lang="en-US" sz="1400" spc="-1" strike="noStrike">
              <a:solidFill>
                <a:srgbClr val="404040"/>
              </a:solidFill>
              <a:latin typeface="Century Gothic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200" spc="-1" strike="noStrike">
                <a:solidFill>
                  <a:srgbClr val="404040"/>
                </a:solidFill>
                <a:latin typeface="Century Gothic"/>
              </a:rPr>
              <a:t>Fourth level</a:t>
            </a:r>
            <a:endParaRPr b="0" lang="en-US" sz="1200" spc="-1" strike="noStrike">
              <a:solidFill>
                <a:srgbClr val="404040"/>
              </a:solidFill>
              <a:latin typeface="Century Gothic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200" spc="-1" strike="noStrike">
                <a:solidFill>
                  <a:srgbClr val="404040"/>
                </a:solidFill>
                <a:latin typeface="Century Gothic"/>
              </a:rPr>
              <a:t>Fifth level</a:t>
            </a:r>
            <a:endParaRPr b="0" lang="en-US" sz="12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67" name="PlaceHolder 30"/>
          <p:cNvSpPr>
            <a:spLocks noGrp="1"/>
          </p:cNvSpPr>
          <p:nvPr>
            <p:ph type="body"/>
          </p:nvPr>
        </p:nvSpPr>
        <p:spPr>
          <a:xfrm>
            <a:off x="7190640" y="2126160"/>
            <a:ext cx="4313520" cy="3777120"/>
          </a:xfrm>
          <a:prstGeom prst="rect">
            <a:avLst/>
          </a:prstGeom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Click to edit Master text styles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600" spc="-1" strike="noStrike">
                <a:solidFill>
                  <a:srgbClr val="404040"/>
                </a:solidFill>
                <a:latin typeface="Century Gothic"/>
              </a:rPr>
              <a:t>Second level</a:t>
            </a:r>
            <a:endParaRPr b="0" lang="en-US" sz="1600" spc="-1" strike="noStrike">
              <a:solidFill>
                <a:srgbClr val="404040"/>
              </a:solidFill>
              <a:latin typeface="Century Gothic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400" spc="-1" strike="noStrike">
                <a:solidFill>
                  <a:srgbClr val="404040"/>
                </a:solidFill>
                <a:latin typeface="Century Gothic"/>
              </a:rPr>
              <a:t>Third level</a:t>
            </a:r>
            <a:endParaRPr b="0" lang="en-US" sz="1400" spc="-1" strike="noStrike">
              <a:solidFill>
                <a:srgbClr val="404040"/>
              </a:solidFill>
              <a:latin typeface="Century Gothic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200" spc="-1" strike="noStrike">
                <a:solidFill>
                  <a:srgbClr val="404040"/>
                </a:solidFill>
                <a:latin typeface="Century Gothic"/>
              </a:rPr>
              <a:t>Fourth level</a:t>
            </a:r>
            <a:endParaRPr b="0" lang="en-US" sz="1200" spc="-1" strike="noStrike">
              <a:solidFill>
                <a:srgbClr val="404040"/>
              </a:solidFill>
              <a:latin typeface="Century Gothic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200" spc="-1" strike="noStrike">
                <a:solidFill>
                  <a:srgbClr val="404040"/>
                </a:solidFill>
                <a:latin typeface="Century Gothic"/>
              </a:rPr>
              <a:t>Fifth level</a:t>
            </a:r>
            <a:endParaRPr b="0" lang="en-US" sz="12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68" name="PlaceHolder 31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FB49007-A4C4-4A50-8535-CB152400F6A3}" type="datetime">
              <a:rPr b="0" lang="pl-PL" sz="900" spc="-1" strike="noStrike">
                <a:solidFill>
                  <a:srgbClr val="8b8b8b"/>
                </a:solidFill>
                <a:latin typeface="Century Gothic"/>
              </a:rPr>
              <a:t>20-6-16</a:t>
            </a:fld>
            <a:endParaRPr b="0" lang="pl-PL" sz="900" spc="-1" strike="noStrike">
              <a:latin typeface="Times New Roman"/>
            </a:endParaRPr>
          </a:p>
        </p:txBody>
      </p:sp>
      <p:sp>
        <p:nvSpPr>
          <p:cNvPr id="169" name="PlaceHolder 32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/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170" name="CustomShape 33"/>
          <p:cNvSpPr/>
          <p:nvPr/>
        </p:nvSpPr>
        <p:spPr>
          <a:xfrm flipV="1">
            <a:off x="-4320" y="714240"/>
            <a:ext cx="1588320" cy="506880"/>
          </a:xfrm>
          <a:custGeom>
            <a:avLst/>
            <a:gd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PlaceHolder 34"/>
          <p:cNvSpPr>
            <a:spLocks noGrp="1"/>
          </p:cNvSpPr>
          <p:nvPr>
            <p:ph type="sldNum"/>
          </p:nvPr>
        </p:nvSpPr>
        <p:spPr>
          <a:xfrm>
            <a:off x="531720" y="787680"/>
            <a:ext cx="77940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320EFD7F-52CA-47AD-99EA-2E49F0C5505F}" type="slidenum">
              <a:rPr b="0" lang="pl-PL" sz="2000" spc="-1" strike="noStrike">
                <a:solidFill>
                  <a:srgbClr val="feffff"/>
                </a:solidFill>
                <a:latin typeface="Century Gothic"/>
              </a:rPr>
              <a:t>&lt;numer&gt;</a:t>
            </a:fld>
            <a:endParaRPr b="0" lang="pl-PL" sz="2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" name="Group 1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209" name="CustomShape 2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0" name="CustomShape 3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1" name="CustomShape 4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2" name="CustomShape 5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3" name="CustomShape 6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4" name="CustomShape 7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5" name="CustomShape 8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6" name="CustomShape 9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7" name="CustomShape 10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8" name="CustomShape 11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9" name="CustomShape 12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0" name="CustomShape 13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21" name="Group 14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222" name="CustomShape 15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3" name="CustomShape 16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4" name="CustomShape 17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5" name="CustomShape 18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6" name="CustomShape 19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7" name="CustomShape 20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8" name="CustomShape 21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9" name="CustomShape 22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0" name="CustomShape 23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1" name="CustomShape 24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2" name="CustomShape 25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3" name="CustomShape 26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34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4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5" name="PlaceHolder 28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FDC8EEA-00B5-4887-8A08-98CD605463F4}" type="datetime">
              <a:rPr b="0" lang="pl-PL" sz="900" spc="-1" strike="noStrike">
                <a:solidFill>
                  <a:srgbClr val="8b8b8b"/>
                </a:solidFill>
                <a:latin typeface="Century Gothic"/>
              </a:rPr>
              <a:t>20-6-16</a:t>
            </a:fld>
            <a:endParaRPr b="0" lang="pl-PL" sz="900" spc="-1" strike="noStrike">
              <a:latin typeface="Times New Roman"/>
            </a:endParaRPr>
          </a:p>
        </p:txBody>
      </p:sp>
      <p:sp>
        <p:nvSpPr>
          <p:cNvPr id="236" name="PlaceHolder 29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/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237" name="CustomShape 30"/>
          <p:cNvSpPr/>
          <p:nvPr/>
        </p:nvSpPr>
        <p:spPr>
          <a:xfrm flipV="1">
            <a:off x="-4320" y="714240"/>
            <a:ext cx="1588320" cy="506880"/>
          </a:xfrm>
          <a:custGeom>
            <a:avLst/>
            <a:gd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8" name="PlaceHolder 31"/>
          <p:cNvSpPr>
            <a:spLocks noGrp="1"/>
          </p:cNvSpPr>
          <p:nvPr>
            <p:ph type="sldNum"/>
          </p:nvPr>
        </p:nvSpPr>
        <p:spPr>
          <a:xfrm>
            <a:off x="531720" y="787680"/>
            <a:ext cx="77940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071328B-E935-4DBA-8ADE-09D01CBFF2DC}" type="slidenum">
              <a:rPr b="0" lang="pl-PL" sz="2000" spc="-1" strike="noStrike">
                <a:solidFill>
                  <a:srgbClr val="feffff"/>
                </a:solidFill>
                <a:latin typeface="Century Gothic"/>
              </a:rPr>
              <a:t>&lt;numer&gt;</a:t>
            </a:fld>
            <a:endParaRPr b="0" lang="pl-PL" sz="2000" spc="-1" strike="noStrike">
              <a:latin typeface="Times New Roman"/>
            </a:endParaRPr>
          </a:p>
        </p:txBody>
      </p:sp>
      <p:sp>
        <p:nvSpPr>
          <p:cNvPr id="239" name="PlaceHolder 3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latin typeface="Century Gothic"/>
              </a:rPr>
              <a:t>Kliknij, aby edytować format tekstu tytułu</a:t>
            </a:r>
            <a:endParaRPr b="0" lang="en-US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40" name="PlaceHolder 3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Kliknij, aby edytować format tekstu konspektu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Century Gothic"/>
              </a:rPr>
              <a:t>Drugi poziom konspektu</a:t>
            </a:r>
            <a:endParaRPr b="0" lang="en-US" sz="1400" spc="-1" strike="noStrike">
              <a:solidFill>
                <a:srgbClr val="404040"/>
              </a:solidFill>
              <a:latin typeface="Century Gothic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404040"/>
                </a:solidFill>
                <a:latin typeface="Century Gothic"/>
              </a:rPr>
              <a:t>Trzeci poziom konspektu</a:t>
            </a:r>
            <a:endParaRPr b="0" lang="en-US" sz="1200" spc="-1" strike="noStrike">
              <a:solidFill>
                <a:srgbClr val="404040"/>
              </a:solidFill>
              <a:latin typeface="Century Gothic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404040"/>
                </a:solidFill>
                <a:latin typeface="Century Gothic"/>
              </a:rPr>
              <a:t>Czwarty poziom konspektu</a:t>
            </a:r>
            <a:endParaRPr b="0" lang="en-US" sz="1200" spc="-1" strike="noStrike">
              <a:solidFill>
                <a:srgbClr val="404040"/>
              </a:solidFill>
              <a:latin typeface="Century Gothic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entury Gothic"/>
              </a:rPr>
              <a:t>Piąty poziom konspektu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entury Gothic"/>
              </a:rPr>
              <a:t>Szósty poziom konspektu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entury Gothic"/>
              </a:rPr>
              <a:t>Siódmy poziom konspektu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7" name="Group 1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278" name="CustomShape 2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79" name="CustomShape 3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0" name="CustomShape 4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1" name="CustomShape 5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2" name="CustomShape 6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3" name="CustomShape 7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4" name="CustomShape 8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5" name="CustomShape 9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6" name="CustomShape 10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7" name="CustomShape 11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8" name="CustomShape 12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89" name="CustomShape 13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90" name="Group 14"/>
          <p:cNvGrpSpPr/>
          <p:nvPr/>
        </p:nvGrpSpPr>
        <p:grpSpPr>
          <a:xfrm>
            <a:off x="27360" y="-720"/>
            <a:ext cx="2356200" cy="6853680"/>
            <a:chOff x="27360" y="-720"/>
            <a:chExt cx="2356200" cy="6853680"/>
          </a:xfrm>
        </p:grpSpPr>
        <p:sp>
          <p:nvSpPr>
            <p:cNvPr id="291" name="CustomShape 15"/>
            <p:cNvSpPr/>
            <p:nvPr/>
          </p:nvSpPr>
          <p:spPr>
            <a:xfrm>
              <a:off x="27360" y="-720"/>
              <a:ext cx="493920" cy="440064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2" name="CustomShape 16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3" name="CustomShape 17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4" name="CustomShape 18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5" name="CustomShape 19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6" name="CustomShape 20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7" name="CustomShape 21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8" name="CustomShape 22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9" name="CustomShape 23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0" name="CustomShape 24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1" name="CustomShape 25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02" name="CustomShape 26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03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4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04" name="PlaceHolder 28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62626"/>
                </a:solidFill>
                <a:latin typeface="Century Gothic"/>
              </a:rPr>
              <a:t>Click to edit Master title style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05" name="PlaceHolder 29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2626FD3-FFEC-494E-BD77-0AA79E7B4EA3}" type="datetime">
              <a:rPr b="0" lang="pl-PL" sz="900" spc="-1" strike="noStrike">
                <a:solidFill>
                  <a:srgbClr val="8b8b8b"/>
                </a:solidFill>
                <a:latin typeface="Century Gothic"/>
              </a:rPr>
              <a:t>20-6-16</a:t>
            </a:fld>
            <a:endParaRPr b="0" lang="pl-PL" sz="900" spc="-1" strike="noStrike">
              <a:latin typeface="Times New Roman"/>
            </a:endParaRPr>
          </a:p>
        </p:txBody>
      </p:sp>
      <p:sp>
        <p:nvSpPr>
          <p:cNvPr id="306" name="PlaceHolder 30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/>
          <a:p>
            <a:endParaRPr b="0" lang="pl-PL" sz="2400" spc="-1" strike="noStrike">
              <a:latin typeface="Times New Roman"/>
            </a:endParaRPr>
          </a:p>
        </p:txBody>
      </p:sp>
      <p:sp>
        <p:nvSpPr>
          <p:cNvPr id="307" name="CustomShape 31"/>
          <p:cNvSpPr/>
          <p:nvPr/>
        </p:nvSpPr>
        <p:spPr>
          <a:xfrm flipV="1">
            <a:off x="-4320" y="714240"/>
            <a:ext cx="1588320" cy="506880"/>
          </a:xfrm>
          <a:custGeom>
            <a:avLst/>
            <a:gdLst/>
            <a:ah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8" name="PlaceHolder 32"/>
          <p:cNvSpPr>
            <a:spLocks noGrp="1"/>
          </p:cNvSpPr>
          <p:nvPr>
            <p:ph type="sldNum"/>
          </p:nvPr>
        </p:nvSpPr>
        <p:spPr>
          <a:xfrm>
            <a:off x="531720" y="787680"/>
            <a:ext cx="77940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F0788D5-38D6-42C7-92CA-C61EA313A580}" type="slidenum">
              <a:rPr b="0" lang="pl-PL" sz="2000" spc="-1" strike="noStrike">
                <a:solidFill>
                  <a:srgbClr val="feffff"/>
                </a:solidFill>
                <a:latin typeface="Century Gothic"/>
              </a:rPr>
              <a:t>&lt;numer&gt;</a:t>
            </a:fld>
            <a:endParaRPr b="0" lang="pl-PL" sz="2000" spc="-1" strike="noStrike">
              <a:latin typeface="Times New Roman"/>
            </a:endParaRPr>
          </a:p>
        </p:txBody>
      </p:sp>
      <p:sp>
        <p:nvSpPr>
          <p:cNvPr id="309" name="PlaceHolder 3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Kliknij, aby edytować format tekstu konspektu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latin typeface="Century Gothic"/>
              </a:rPr>
              <a:t>Drugi poziom konspektu</a:t>
            </a:r>
            <a:endParaRPr b="0" lang="en-US" sz="1400" spc="-1" strike="noStrike">
              <a:solidFill>
                <a:srgbClr val="404040"/>
              </a:solidFill>
              <a:latin typeface="Century Gothic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200" spc="-1" strike="noStrike">
                <a:solidFill>
                  <a:srgbClr val="404040"/>
                </a:solidFill>
                <a:latin typeface="Century Gothic"/>
              </a:rPr>
              <a:t>Trzeci poziom konspektu</a:t>
            </a:r>
            <a:endParaRPr b="0" lang="en-US" sz="1200" spc="-1" strike="noStrike">
              <a:solidFill>
                <a:srgbClr val="404040"/>
              </a:solidFill>
              <a:latin typeface="Century Gothic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200" spc="-1" strike="noStrike">
                <a:solidFill>
                  <a:srgbClr val="404040"/>
                </a:solidFill>
                <a:latin typeface="Century Gothic"/>
              </a:rPr>
              <a:t>Czwarty poziom konspektu</a:t>
            </a:r>
            <a:endParaRPr b="0" lang="en-US" sz="1200" spc="-1" strike="noStrike">
              <a:solidFill>
                <a:srgbClr val="404040"/>
              </a:solidFill>
              <a:latin typeface="Century Gothic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entury Gothic"/>
              </a:rPr>
              <a:t>Piąty poziom konspektu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entury Gothic"/>
              </a:rPr>
              <a:t>Szósty poziom konspektu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latin typeface="Century Gothic"/>
              </a:rPr>
              <a:t>Siódmy poziom konspektu</a:t>
            </a:r>
            <a:endParaRPr b="0" lang="en-US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hyperlink" Target="https://dietetycy.org.pl/harvardzka-piramida-zdrowego-zywienia/" TargetMode="External"/><Relationship Id="rId2" Type="http://schemas.openxmlformats.org/officeDocument/2006/relationships/hyperlink" Target="https://ohme.pl/lifestyle/czy-potrafimy-odpoczywac-na-urlopie/" TargetMode="External"/><Relationship Id="rId3" Type="http://schemas.openxmlformats.org/officeDocument/2006/relationships/hyperlink" Target="https://www.poradnikzdrowie.pl/diety-i-zywienie/zdrowe-odzywianie/nowa-piramida-zdrowego-zywienia-wiecej-warzyw-aa-JbN1-4g7L-ZxnU.html" TargetMode="External"/><Relationship Id="rId4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3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TextShape 1"/>
          <p:cNvSpPr txBox="1"/>
          <p:nvPr/>
        </p:nvSpPr>
        <p:spPr>
          <a:xfrm>
            <a:off x="2589120" y="251460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0" lang="en-US" sz="5400" spc="-1" strike="noStrike">
                <a:solidFill>
                  <a:srgbClr val="262626"/>
                </a:solidFill>
                <a:latin typeface="Century Gothic"/>
                <a:ea typeface="Century Gothic"/>
              </a:rPr>
              <a:t>PIRAMIDA ŻYWIENIA</a:t>
            </a:r>
            <a:br/>
            <a:r>
              <a:rPr b="0" lang="en-US" sz="5400" spc="-1" strike="noStrike">
                <a:solidFill>
                  <a:srgbClr val="262626"/>
                </a:solidFill>
                <a:latin typeface="Century Gothic"/>
                <a:ea typeface="Century Gothic"/>
              </a:rPr>
              <a:t>	</a:t>
            </a:r>
            <a:r>
              <a:rPr b="0" lang="en-US" sz="5400" spc="-1" strike="noStrike">
                <a:solidFill>
                  <a:srgbClr val="262626"/>
                </a:solidFill>
                <a:latin typeface="Century Gothic"/>
                <a:ea typeface="Century Gothic"/>
              </a:rPr>
              <a:t>	</a:t>
            </a:r>
            <a:r>
              <a:rPr b="0" lang="en-US" sz="5400" spc="-1" strike="noStrike">
                <a:solidFill>
                  <a:srgbClr val="262626"/>
                </a:solidFill>
                <a:latin typeface="Century Gothic"/>
                <a:ea typeface="Century Gothic"/>
              </a:rPr>
              <a:t>	</a:t>
            </a:r>
            <a:r>
              <a:rPr b="0" lang="en-US" sz="5400" spc="-1" strike="noStrike">
                <a:solidFill>
                  <a:srgbClr val="262626"/>
                </a:solidFill>
                <a:latin typeface="Century Gothic"/>
                <a:ea typeface="Century Gothic"/>
              </a:rPr>
              <a:t>-ZASADY</a:t>
            </a:r>
            <a:endParaRPr b="0" lang="en-US" sz="54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62626"/>
                </a:solidFill>
                <a:latin typeface="Century Gothic"/>
              </a:rPr>
              <a:t>Produkty zbożowe a warzywa i owoce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67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W aktualnej piramidzie żywienia owoce i warzywa są ważniejsze od przykładowego chleba czy makaronu. </a:t>
            </a:r>
            <a:r>
              <a:rPr b="0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Zaleca się by na talerzu pojawiło się proporcjonalnie 3/4 warzyw oraz 1/4 owoców. W tym warzywa mają być bardzo różnorodne, kolorowe i jedzone na surowo lub al dente. Dostarczają bowiem wielu bezcennych składników mineralnych, witamin i w istotny sposób zmniejszają zachorowalność oraz umieralność na choroby układu krążenia, cukrzycę czy nowotwory.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Nad warzywami umiejscowione zostały pełnoziarniste produkty, jak chleb czy makaron. Jest to duża różnica w porównaniu z dawną piramidą. Pokazuje to, że tego rodzaju zbóż nie powinno zabraknąć w naszej diecie, ale nie można przesadzić z ich ilością.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62626"/>
                </a:solidFill>
                <a:latin typeface="Century Gothic"/>
              </a:rPr>
              <a:t>Drugi szczebel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69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Na drugim szczeblu piramidy żywienia oprócz mięsa ryb oraz zwierząt rzeźnych czy łownych zaczęły pojawiać się rośliny strączkowe. </a:t>
            </a:r>
            <a:r>
              <a:rPr b="0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Specjaliści Instytutu Żywności i Żywienia zalecają ograniczenie spożycia mięsa, zwłaszcza czerwonego, do 0,5 kg na tydzień. W diecie należy zastępować je rybami, roślinami strączkowymi i jajkami.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pic>
        <p:nvPicPr>
          <p:cNvPr id="370" name="Obraz 4" descr=""/>
          <p:cNvPicPr/>
          <p:nvPr/>
        </p:nvPicPr>
        <p:blipFill>
          <a:blip r:embed="rId1"/>
          <a:stretch/>
        </p:blipFill>
        <p:spPr>
          <a:xfrm>
            <a:off x="2588760" y="4170240"/>
            <a:ext cx="2945520" cy="1960560"/>
          </a:xfrm>
          <a:prstGeom prst="rect">
            <a:avLst/>
          </a:prstGeom>
          <a:ln>
            <a:noFill/>
          </a:ln>
        </p:spPr>
      </p:pic>
      <p:pic>
        <p:nvPicPr>
          <p:cNvPr id="371" name="Obraz 5" descr=""/>
          <p:cNvPicPr/>
          <p:nvPr/>
        </p:nvPicPr>
        <p:blipFill>
          <a:blip r:embed="rId2"/>
          <a:stretch/>
        </p:blipFill>
        <p:spPr>
          <a:xfrm>
            <a:off x="7213680" y="4168440"/>
            <a:ext cx="2945520" cy="19605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62626"/>
                </a:solidFill>
                <a:latin typeface="Century Gothic"/>
              </a:rPr>
              <a:t>Orzechy i oleje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73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Aktualna piramida żywienia pokazuje, że na najwyższym szczeblu oprócz olejów znajdują się również owoce suche. </a:t>
            </a:r>
            <a:r>
              <a:rPr b="0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Orzechy to świetne źródło nienasyconych kwasów tłuszczowych, które przyczyniają się do obniżania cholesterolu, działają przeciwzakrzepowo i przeciwmiażdżycowo. Jednocześnie naukowcy zalecają ograniczenie tłuszczów zwierzęcych, jak masło i smalec.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pic>
        <p:nvPicPr>
          <p:cNvPr id="374" name="Obraz 4" descr=""/>
          <p:cNvPicPr/>
          <p:nvPr/>
        </p:nvPicPr>
        <p:blipFill>
          <a:blip r:embed="rId1"/>
          <a:stretch/>
        </p:blipFill>
        <p:spPr>
          <a:xfrm>
            <a:off x="4819680" y="4022280"/>
            <a:ext cx="3704040" cy="2596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3" dur="indefinite" restart="never" nodeType="tmRoot">
          <p:childTnLst>
            <p:seq>
              <p:cTn id="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62626"/>
                </a:solidFill>
                <a:latin typeface="Century Gothic"/>
              </a:rPr>
              <a:t>Zioła zamiast soli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76" name="TextShape 2"/>
          <p:cNvSpPr txBox="1"/>
          <p:nvPr/>
        </p:nvSpPr>
        <p:spPr>
          <a:xfrm>
            <a:off x="2589120" y="2133720"/>
            <a:ext cx="8915040" cy="39988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Nowością w piramidzie jest umieszczenie alternatywy dla soli, czyli </a:t>
            </a:r>
            <a:r>
              <a:rPr b="1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ziół</a:t>
            </a:r>
            <a:r>
              <a:rPr b="0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. Doprawianie potraw większą ilością tymianku, estragonu czy bazylii świetnie podkreśla smak jedzenia, a przy tym ułatwia ograniczenie dosalania. Zioła niosą ze sobą jednak nie tylko walor smakowy. Świeże i suszone to źródło cennych składników prozdrowotnych. Zioła mogą przyspieszać trawienie, poprawiać metabolizm, wspomagać oczyszczanie wątroby, a nawet działać na komórki ciała ochronnie i przeciwnowotworowo.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Przeciętne spożycie </a:t>
            </a:r>
            <a:r>
              <a:rPr b="1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soli</a:t>
            </a:r>
            <a:r>
              <a:rPr b="0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 przekracza w Polsce trzykrotnie zalecaną normę (do 5 g dziennie). Zwrócenie uwagi na sól w piramidzie żywienia może poprawić świadomość konsumentów i zmniejszyć spożycie „białej śmierci”. Sól zdobyła tę niechlubną nazwę, ponieważ przyczynia się do podnoszenia ciśnienia krwi i jest współodpowiedzialna za udar mózgu i zawał serca.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62626"/>
                </a:solidFill>
                <a:latin typeface="Century Gothic"/>
              </a:rPr>
              <a:t>Woda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78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Nie trzeba nikomu tłumaczyć, że woda jest jedną z najpotrzebniejszych rzeczy dla nas. Dlatego IŻŻ tuż obok najnowszej piramidy przy podstawie dodało dzbanek z wodą. </a:t>
            </a:r>
            <a:r>
              <a:rPr b="0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Woda powinna być podstawowym napojem w ciągu dnia. Należy wypijać jej co najmniej 1,5 litra dziennie, regularnie przez cały dzień. Warto pamiętać, że czarna herbata i kawa odwadniają. Jeśli napijemy się szklankę latte o poranku, musimy nadrobić to dodatkową szklanką wody.</a:t>
            </a:r>
            <a:br/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 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pic>
        <p:nvPicPr>
          <p:cNvPr id="379" name="Obraz 4" descr=""/>
          <p:cNvPicPr/>
          <p:nvPr/>
        </p:nvPicPr>
        <p:blipFill>
          <a:blip r:embed="rId1"/>
          <a:stretch/>
        </p:blipFill>
        <p:spPr>
          <a:xfrm>
            <a:off x="5025600" y="4556520"/>
            <a:ext cx="3389760" cy="1970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62626"/>
                </a:solidFill>
                <a:latin typeface="Century Gothic"/>
              </a:rPr>
              <a:t>Dziękuję za uwagę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81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Pracę przygotowała Marta Walo klasa 2 TG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Strony źródłowe: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 u="sng">
                <a:solidFill>
                  <a:srgbClr val="fc7752"/>
                </a:solidFill>
                <a:uFillTx/>
                <a:latin typeface="Century Gothic"/>
                <a:ea typeface="Century Gothic"/>
                <a:hlinkClick r:id="rId1"/>
              </a:rPr>
              <a:t>https://dietetycy.org.pl/harvardzka-piramida-zdrowego-zywienia/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 u="sng">
                <a:solidFill>
                  <a:srgbClr val="fc7752"/>
                </a:solidFill>
                <a:uFillTx/>
                <a:latin typeface="Century Gothic"/>
                <a:ea typeface="Century Gothic"/>
                <a:hlinkClick r:id="rId2"/>
              </a:rPr>
              <a:t>https://ohme.pl/lifestyle/czy-potrafimy-odpoczywac-na-urlopie/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 u="sng">
                <a:solidFill>
                  <a:srgbClr val="fc7752"/>
                </a:solidFill>
                <a:uFillTx/>
                <a:latin typeface="Century Gothic"/>
                <a:ea typeface="Century Gothic"/>
                <a:hlinkClick r:id="rId3"/>
              </a:rPr>
              <a:t>https://www.poradnikzdrowie.pl/diety-i-zywienie/zdrowe-odzywianie/nowa-piramida-zdrowego-zywienia-wiecej-warzyw-aa-JbN1-4g7L-ZxnU.html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p:timing>
    <p:tnLst>
      <p:par>
        <p:cTn id="29" dur="indefinite" restart="never" nodeType="tmRoot">
          <p:childTnLst>
            <p:seq>
              <p:cTn id="3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62626"/>
                </a:solidFill>
                <a:latin typeface="Century Gothic"/>
              </a:rPr>
              <a:t>Na początek - czym tak właściwie jest piramida żywienia?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48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Piramida żywienia to graficzne przedstawienie zasad zdrowego odżywiania – ogólnej idei, jak komponować swój jadłospis, aby postępować z korzyścią dla zdrowia. Towarzyszy jej 10 zwięzłych zasad, które razem stanowią punkt wyjścia do planowania żywienia.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Piramida w swojej podstawie zawiera aktywności oraz żywność, która jest podstawą zdrowego stylu życia i warto zwiększać ich udział na swoim talerzu. Czym wyższy szczebel piramidy - tym zalecana ilość żywności jest mniejsza.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TextShape 1"/>
          <p:cNvSpPr txBox="1"/>
          <p:nvPr/>
        </p:nvSpPr>
        <p:spPr>
          <a:xfrm>
            <a:off x="2593080" y="23436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1" lang="en-US" sz="3600" spc="-1" strike="noStrike">
                <a:solidFill>
                  <a:srgbClr val="262626"/>
                </a:solidFill>
                <a:latin typeface="Century Gothic"/>
              </a:rPr>
              <a:t>Dekalog zdrowego żywienia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50" name="TextShape 2"/>
          <p:cNvSpPr txBox="1"/>
          <p:nvPr/>
        </p:nvSpPr>
        <p:spPr>
          <a:xfrm>
            <a:off x="763920" y="1522080"/>
            <a:ext cx="5332320" cy="49644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Spożywaj posiłki regularnie (4–5 posiłków co 3–4 godziny). Ostatni posiłek 3 godziny przed snem.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Warzywa i owoce jedz jak najczęściej i w jak największej ilości, aby stanowiły co najmniej połowę wszystkich posiłków (przynajmniej 400 g dziennie). Pamiętaj o </a:t>
            </a:r>
            <a:r>
              <a:rPr b="0" lang="en-US" sz="20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właściwych</a:t>
            </a:r>
            <a:r>
              <a:rPr b="0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 proporcjach: 3/4 – warzywa i 1/4 – owoce.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Spożywaj produkty zbożowe, zwłaszcza pełnoziarniste.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Codziennie pij co najmniej 2 duże szklanki mleka. Możesz je zastąpić jogurtem, kefirem, maślanką i – częściowo – serem.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51" name="TextShape 3"/>
          <p:cNvSpPr txBox="1"/>
          <p:nvPr/>
        </p:nvSpPr>
        <p:spPr>
          <a:xfrm>
            <a:off x="6100920" y="1514880"/>
            <a:ext cx="5403240" cy="47872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Ograniczaj spożycie mięsa (zwłaszcza czerwonego i przetworzonych produktów mięsnych do 0,5 kg/tydz.). Jedz ryby, nasiona roślin strączkowych i jaja.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Ograniczaj spożycie tłuszczów zwierzęcych. Zastępuj je olejami roślinnymi (preferowany olej rzepakowy i oliwa z oliwek).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Unikaj spożywania cukru i słodyczy (zastępuj je owocami i orzechami).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Nie dosalaj potraw i kupuj produkty z małą zawartością soli. Używaj ziół – mają cenne składniki i poprawiają smak.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Pamiętaj o piciu wody, co najmniej 1,5 l dziennie.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Nie spożywaj alkoholu!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62626"/>
                </a:solidFill>
                <a:latin typeface="Century Gothic"/>
              </a:rPr>
              <a:t>Przykładowa wersja dawnej polskiej piramidy żywienia: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353" name="Obraz 4" descr=""/>
          <p:cNvPicPr/>
          <p:nvPr/>
        </p:nvPicPr>
        <p:blipFill>
          <a:blip r:embed="rId1"/>
          <a:stretch/>
        </p:blipFill>
        <p:spPr>
          <a:xfrm>
            <a:off x="4144680" y="2133720"/>
            <a:ext cx="5006880" cy="4494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62626"/>
                </a:solidFill>
                <a:latin typeface="Century Gothic"/>
              </a:rPr>
              <a:t>Przykładowy wygląd aktualnej polskiej piramidy żywienia: 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355" name="Obraz 4" descr=""/>
          <p:cNvPicPr/>
          <p:nvPr/>
        </p:nvPicPr>
        <p:blipFill>
          <a:blip r:embed="rId1"/>
          <a:stretch/>
        </p:blipFill>
        <p:spPr>
          <a:xfrm>
            <a:off x="4682160" y="2133720"/>
            <a:ext cx="4224240" cy="4291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62626"/>
                </a:solidFill>
                <a:latin typeface="Century Gothic"/>
              </a:rPr>
              <a:t>Więc czy mogą być błędy w tak prostej sprawie?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57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Okazuje się, że tak, a sama piramida żywienia nie jest taka prosta. Różne kraje potrafią mieć różne piramidy żywienia, takie jak np. </a:t>
            </a:r>
            <a:r>
              <a:rPr b="0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Harwardzka piramida żywieniowa, która uwzględnia talerz z ilością danych produktów na nim lub Piramida Żywieniowa USDA.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Co roku również potrafią się pojawiać nowe informacje na ich temat, żeby te piramidy były coraz bardziej dokładne i poprawne. Najnowsze zalecenia IŻŻ (Instytut Żywności i Żywienia) ujęte są pod nazwą „Piramida Zdrowego Żywienia i Aktywności Fizycznej”. Prof. Mirosław Jarosz, dyrektor IŻŻ, tak podsumowuje myśl przewodnią najnowszej piramidy: „Mniej cukru, soli i tłuszczu, więcej błonnika”.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CustomShape 1"/>
          <p:cNvSpPr/>
          <p:nvPr/>
        </p:nvSpPr>
        <p:spPr>
          <a:xfrm>
            <a:off x="3058560" y="4805280"/>
            <a:ext cx="2742840" cy="64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 algn="ctr">
              <a:lnSpc>
                <a:spcPct val="10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Century Gothic"/>
              </a:rPr>
              <a:t>Piramida żywienia USDA z 1992 roku</a:t>
            </a:r>
            <a:endParaRPr b="0" lang="pl-PL" sz="1800" spc="-1" strike="noStrike">
              <a:latin typeface="Arial"/>
            </a:endParaRPr>
          </a:p>
        </p:txBody>
      </p:sp>
      <p:pic>
        <p:nvPicPr>
          <p:cNvPr id="359" name="Obraz 3" descr=""/>
          <p:cNvPicPr/>
          <p:nvPr/>
        </p:nvPicPr>
        <p:blipFill>
          <a:blip r:embed="rId1"/>
          <a:stretch/>
        </p:blipFill>
        <p:spPr>
          <a:xfrm>
            <a:off x="2514600" y="1528560"/>
            <a:ext cx="3831480" cy="3006000"/>
          </a:xfrm>
          <a:prstGeom prst="rect">
            <a:avLst/>
          </a:prstGeom>
          <a:ln>
            <a:noFill/>
          </a:ln>
        </p:spPr>
      </p:pic>
      <p:pic>
        <p:nvPicPr>
          <p:cNvPr id="360" name="Obraz 4" descr=""/>
          <p:cNvPicPr/>
          <p:nvPr/>
        </p:nvPicPr>
        <p:blipFill>
          <a:blip r:embed="rId2"/>
          <a:stretch/>
        </p:blipFill>
        <p:spPr>
          <a:xfrm>
            <a:off x="6780240" y="1685520"/>
            <a:ext cx="4181760" cy="2688840"/>
          </a:xfrm>
          <a:prstGeom prst="rect">
            <a:avLst/>
          </a:prstGeom>
          <a:ln>
            <a:noFill/>
          </a:ln>
        </p:spPr>
      </p:pic>
      <p:sp>
        <p:nvSpPr>
          <p:cNvPr id="361" name="CustomShape 2"/>
          <p:cNvSpPr/>
          <p:nvPr/>
        </p:nvSpPr>
        <p:spPr>
          <a:xfrm>
            <a:off x="7497720" y="4759920"/>
            <a:ext cx="2742840" cy="64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/>
          <a:p>
            <a:pPr>
              <a:lnSpc>
                <a:spcPct val="100000"/>
              </a:lnSpc>
            </a:pPr>
            <a:r>
              <a:rPr b="0" lang="pl-PL" sz="1800" spc="-1" strike="noStrike">
                <a:solidFill>
                  <a:srgbClr val="000000"/>
                </a:solidFill>
                <a:latin typeface="Century Gothic"/>
              </a:rPr>
              <a:t>Harwardzka piramida żywienia z 2011 roku</a:t>
            </a:r>
            <a:endParaRPr b="0" lang="pl-PL" sz="18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TextShape 1"/>
          <p:cNvSpPr txBox="1"/>
          <p:nvPr/>
        </p:nvSpPr>
        <p:spPr>
          <a:xfrm>
            <a:off x="1919520" y="214812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262626"/>
                </a:solidFill>
                <a:latin typeface="Century Gothic"/>
              </a:rPr>
              <a:t>Różnice między starą a nową piramidą żywienia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TextShape 1"/>
          <p:cNvSpPr txBox="1"/>
          <p:nvPr/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en-US" sz="3600" spc="-1" strike="noStrike">
                <a:solidFill>
                  <a:srgbClr val="262626"/>
                </a:solidFill>
                <a:latin typeface="Century Gothic"/>
              </a:rPr>
              <a:t>Sport jako ostatni szczebel piramidy żywienia</a:t>
            </a:r>
            <a:endParaRPr b="0" lang="en-US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64" name="TextShape 2"/>
          <p:cNvSpPr txBox="1"/>
          <p:nvPr/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en-US" sz="1800" spc="-1" strike="noStrike">
                <a:solidFill>
                  <a:srgbClr val="404040"/>
                </a:solidFill>
                <a:latin typeface="Century Gothic"/>
              </a:rPr>
              <a:t>Teraz to nie zboża i pełnoziarniste makarony są najważniejsze, a ruch. Ćwiczenia fizyczne najskuteczniej </a:t>
            </a:r>
            <a:r>
              <a:rPr b="0" lang="en-US" sz="1800" spc="-1" strike="noStrike">
                <a:solidFill>
                  <a:srgbClr val="404040"/>
                </a:solidFill>
                <a:latin typeface="Century Gothic"/>
                <a:ea typeface="Century Gothic"/>
              </a:rPr>
              <a:t>obniżą ciśnienie tętnicze, poziom cholesterolu, znacznie zwiększają wydolność. Oprócz tego oczywiście pomagają ciału być w dobrej formie oraz zachować zdrowy tryb życia.</a:t>
            </a:r>
            <a:endParaRPr b="0" lang="en-US" sz="1800" spc="-1" strike="noStrike">
              <a:solidFill>
                <a:srgbClr val="404040"/>
              </a:solidFill>
              <a:latin typeface="Century Gothic"/>
            </a:endParaRPr>
          </a:p>
        </p:txBody>
      </p:sp>
      <p:pic>
        <p:nvPicPr>
          <p:cNvPr id="365" name="Obraz 4" descr=""/>
          <p:cNvPicPr/>
          <p:nvPr/>
        </p:nvPicPr>
        <p:blipFill>
          <a:blip r:embed="rId1"/>
          <a:stretch/>
        </p:blipFill>
        <p:spPr>
          <a:xfrm>
            <a:off x="3271320" y="3837240"/>
            <a:ext cx="5640120" cy="1637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Application>LibreOffice/6.0.7.3$Linux_X86_64 LibreOffice_project/00m0$Build-3</Applicat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2020-06-03T18:56:16Z</dcterms:created>
  <dc:creator/>
  <dc:description/>
  <dc:language>pl-PL</dc:language>
  <cp:lastModifiedBy/>
  <dcterms:modified xsi:type="dcterms:W3CDTF">2020-06-16T12:56:34Z</dcterms:modified>
  <cp:revision>515</cp:revision>
  <dc:subject/>
  <dc:title>Prezentacja programu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Panoramiczny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15</vt:i4>
  </property>
</Properties>
</file>