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1" r:id="rId4"/>
    <p:sldId id="257" r:id="rId6"/>
    <p:sldId id="262" r:id="rId7"/>
    <p:sldId id="274" r:id="rId8"/>
    <p:sldId id="258" r:id="rId9"/>
    <p:sldId id="264" r:id="rId10"/>
    <p:sldId id="275" r:id="rId11"/>
    <p:sldId id="265" r:id="rId12"/>
    <p:sldId id="266" r:id="rId13"/>
    <p:sldId id="276" r:id="rId14"/>
    <p:sldId id="260" r:id="rId15"/>
    <p:sldId id="277" r:id="rId16"/>
    <p:sldId id="267" r:id="rId17"/>
    <p:sldId id="279" r:id="rId18"/>
    <p:sldId id="268" r:id="rId19"/>
    <p:sldId id="280" r:id="rId20"/>
    <p:sldId id="269" r:id="rId21"/>
    <p:sldId id="278" r:id="rId22"/>
    <p:sldId id="272" r:id="rId23"/>
    <p:sldId id="282" r:id="rId24"/>
    <p:sldId id="283" r:id="rId25"/>
    <p:sldId id="284" r:id="rId26"/>
    <p:sldId id="285" r:id="rId27"/>
    <p:sldId id="286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/>
          <p:nvPr>
            <p:ph type="sldImg" idx="2"/>
          </p:nvPr>
        </p:nvSpPr>
        <p:spPr/>
      </p:sp>
      <p:sp>
        <p:nvSpPr>
          <p:cNvPr id="3" name="Symbol zastępczy tekstu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/>
          <p:nvPr>
            <p:ph type="sldImg" idx="2"/>
          </p:nvPr>
        </p:nvSpPr>
        <p:spPr/>
      </p:sp>
      <p:sp>
        <p:nvSpPr>
          <p:cNvPr id="3" name="Symbol zastępczy tekstu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/>
          <p:nvPr>
            <p:ph type="sldImg" idx="2"/>
          </p:nvPr>
        </p:nvSpPr>
        <p:spPr/>
      </p:sp>
      <p:sp>
        <p:nvSpPr>
          <p:cNvPr id="3" name="Symbol zastępczy tekstu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/>
          <p:nvPr>
            <p:ph type="sldImg" idx="2"/>
          </p:nvPr>
        </p:nvSpPr>
        <p:spPr/>
      </p:sp>
      <p:sp>
        <p:nvSpPr>
          <p:cNvPr id="3" name="Symbol zastępczy tekstu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/>
          <p:nvPr>
            <p:ph type="sldImg" idx="2"/>
          </p:nvPr>
        </p:nvSpPr>
        <p:spPr/>
      </p:sp>
      <p:sp>
        <p:nvSpPr>
          <p:cNvPr id="3" name="Symbol zastępczy tekstu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0.xml"/><Relationship Id="rId8" Type="http://schemas.openxmlformats.org/officeDocument/2006/relationships/slide" Target="slide18.xml"/><Relationship Id="rId7" Type="http://schemas.openxmlformats.org/officeDocument/2006/relationships/slide" Target="slide16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4.xml"/><Relationship Id="rId10" Type="http://schemas.openxmlformats.org/officeDocument/2006/relationships/slide" Target="slide2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1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885" y="1461770"/>
            <a:ext cx="10116185" cy="3108325"/>
          </a:xfrm>
          <a:blipFill>
            <a:blip r:embed="rId1"/>
            <a:tile tx="0" ty="0" sx="100000" sy="100000" flip="none" algn="tl"/>
          </a:blipFill>
          <a:ln>
            <a:solidFill>
              <a:schemeClr val="tx1"/>
            </a:solidFill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pl-PL" altLang="en-US" sz="72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Programy kulinarne w Tv</a:t>
            </a:r>
            <a:endParaRPr lang="pl-PL" altLang="en-US" sz="72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pic>
        <p:nvPicPr>
          <p:cNvPr id="4" name="Grzegorz Poloczek - Rączka Gotuje (1)" hidden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7726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5670" y="448564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01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>
                <p:cTn id="10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Obraz 4" descr="LANDSCAPE_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2063115"/>
            <a:ext cx="8682355" cy="4794250"/>
          </a:xfrm>
          <a:prstGeom prst="rect">
            <a:avLst/>
          </a:prstGeom>
        </p:spPr>
      </p:pic>
      <p:pic>
        <p:nvPicPr>
          <p:cNvPr id="6" name="Obraz 5" descr="52d970053198b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80" y="0"/>
            <a:ext cx="5007610" cy="4197350"/>
          </a:xfrm>
          <a:prstGeom prst="snip1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>
        <p:wedge/>
      </p:transition>
    </mc:Choice>
    <mc:Fallback>
      <p:transition advTm="6000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Obraz 6" descr="z16786635V,Danie-Piotra-Pielichowskiego-z-MasterChe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6445" y="-24765"/>
            <a:ext cx="7618730" cy="6928485"/>
          </a:xfrm>
          <a:prstGeom prst="rect">
            <a:avLst/>
          </a:prstGeom>
        </p:spPr>
      </p:pic>
      <p:pic>
        <p:nvPicPr>
          <p:cNvPr id="5" name="Obraz 4" descr="0001V6VYUSGV52TY-C122-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24765"/>
            <a:ext cx="4613275" cy="692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9280" cy="1311275"/>
          </a:xfrm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,,Kurs gotowania z Gordonem Ramsayem”</a:t>
            </a:r>
            <a:endParaRPr lang="pl-PL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Symbol zastępczy zawartości 4" descr="d0f52f9ee491fba701584b582d47.100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205" y="1960880"/>
            <a:ext cx="5649595" cy="3768090"/>
          </a:xfrm>
          <a:prstGeom prst="flowChartOr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576070"/>
            <a:ext cx="5181600" cy="5038090"/>
          </a:xfrm>
          <a:blipFill>
            <a:blip r:embed="rId1"/>
          </a:blipFill>
        </p:spPr>
        <p:txBody>
          <a:bodyPr>
            <a:normAutofit fontScale="70000"/>
          </a:bodyPr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</a:rPr>
              <a:t>Gordon Ramsay to profesjonalny kucharz pracujący w swoim zawodzie już od 25 lat. Uznawany jest za jednego z najlepszych szefów kuchni na świecie. Autor i prowadzący wiele programów kulinarnych</a:t>
            </a:r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</a:rPr>
              <a:t>Jego najnowszy program </a:t>
            </a:r>
            <a:r>
              <a:rPr lang="pl-PL" altLang="en-US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„Kurs gotowania z Gordonem Ramsayem”</a:t>
            </a:r>
            <a:r>
              <a:rPr lang="pl-PL" altLang="en-US">
                <a:latin typeface="Comic Sans MS" panose="030F0702030302020204" charset="0"/>
                <a:cs typeface="Comic Sans MS" panose="030F0702030302020204" charset="0"/>
              </a:rPr>
              <a:t> to przewodnik po gotowaniu dla początkujących. W każdym odcinku Gordon przedstawia różne przepisy z danej tematyki, pokazuje jak gotować modnie, jak używać przypraw, jak piec, smażyć czy delektować się gotowaniem. Daje kucharzom wiele przydatnych porad i trików aby zaoszczędzić czas i pieniądze w naszej kuchni.</a:t>
            </a:r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0205" y="6076315"/>
            <a:ext cx="2993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3" action="ppaction://hlinksldjump"/>
              </a:rPr>
              <a:t>Powrót do spisu treści</a:t>
            </a:r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Obraz 5" descr="rybki-smazone-chilli-przyprawy"/>
          <p:cNvPicPr>
            <a:picLocks noChangeAspect="1"/>
          </p:cNvPicPr>
          <p:nvPr/>
        </p:nvPicPr>
        <p:blipFill>
          <a:blip r:embed="rId1"/>
          <a:srcRect l="-14800" t="-5334" r="14800" b="5334"/>
          <a:stretch>
            <a:fillRect/>
          </a:stretch>
        </p:blipFill>
        <p:spPr>
          <a:xfrm>
            <a:off x="5164455" y="633095"/>
            <a:ext cx="7023735" cy="6246495"/>
          </a:xfrm>
          <a:prstGeom prst="round1Rect">
            <a:avLst/>
          </a:prstGeom>
        </p:spPr>
      </p:pic>
      <p:pic>
        <p:nvPicPr>
          <p:cNvPr id="5" name="Obraz 4" descr="28.10.2010 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5" y="-77470"/>
            <a:ext cx="7002780" cy="695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705"/>
          </a:xfrm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Bake Off – Ale ciacho!</a:t>
            </a:r>
            <a:endParaRPr lang="pl-PL" altLang="en-US" sz="40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Symbol zastępczy zawartości 4" descr="uid_65ab4cc0387b0941fb6a430b58524e541550742155928_width_743_play_0_pos_0_gs_0_height_41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1005"/>
            <a:ext cx="5181600" cy="2893695"/>
          </a:xfrm>
          <a:prstGeom prst="parallelogram">
            <a:avLst/>
          </a:prstGeom>
        </p:spPr>
      </p:pic>
      <p:pic>
        <p:nvPicPr>
          <p:cNvPr id="6" name="Symbol zastępczy zawartości 5" descr="uid_b7059c95aadbcf79887cf52da99366e41544102036782_width_1920_play_0_pos_0_gs_0_height_1040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26735" y="3980180"/>
            <a:ext cx="5181600" cy="2806700"/>
          </a:xfrm>
          <a:prstGeom prst="parallelogram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8200" y="1557020"/>
            <a:ext cx="4693285" cy="4892675"/>
          </a:xfrm>
          <a:prstGeom prst="rect">
            <a:avLst/>
          </a:prstGeom>
          <a:blipFill>
            <a:blip r:embed="rId1"/>
          </a:blipFill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polski kulinarny program telewizyjny typu reality show 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Dwunastu uczestników wyłonionych w drodze castingu, rywalizowało ze sobą, przygotowując wypieki. Ich pracę oceniali eksperci z dziedziny cukiernictwa, a co tydzień jedna osoba odpadała z dalszej rywalizacji. Zwycięzca otrzymywał 50 000 zł i tytuł Polskiego Mistrza Wypieków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Obraz 4" descr="eadb18eb46215dfce5d8272a6882a1e1_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36830"/>
            <a:ext cx="12210415" cy="6932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1600200"/>
          </a:xfrm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,,Okrasa łamie przepisy”</a:t>
            </a:r>
            <a:endParaRPr lang="pl-PL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8" name="Symbol zastępczy obrazu 7" descr="Okrasa-Lamie-Przepisy-Indyk-Na-Polskim-Stole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697855" y="1111885"/>
            <a:ext cx="6172200" cy="4634865"/>
          </a:xfrm>
          <a:prstGeom prst="hexagon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840105" y="2057400"/>
            <a:ext cx="3931920" cy="4294505"/>
          </a:xfrm>
          <a:blipFill>
            <a:blip r:embed="rId1"/>
          </a:blipFill>
        </p:spPr>
        <p:txBody>
          <a:bodyPr>
            <a:normAutofit lnSpcReduction="10000"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Każdy odcinek cyklu jest poświęcony określonemu tematowi, regionalnej specjalności. Ekipa z kamerą rusza na wyprawy kulinarne do różnych zakątków Polski. Karol Okrasa przygotowuje wybrane dania, podkreśla ich walory smakowe i zdrowotne.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Obraz 5" descr="hq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1132840"/>
            <a:ext cx="6847205" cy="5725795"/>
          </a:xfrm>
          <a:prstGeom prst="rect">
            <a:avLst/>
          </a:prstGeom>
        </p:spPr>
      </p:pic>
      <p:pic>
        <p:nvPicPr>
          <p:cNvPr id="5" name="Obraz 4" descr="salatka-sledziowa-z-pieczonymi-ziemniaka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5" y="-8890"/>
            <a:ext cx="6405880" cy="554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blipFill>
            <a:blip r:embed="rId1"/>
          </a:blipFill>
          <a:ln>
            <a:solidFill>
              <a:schemeClr val="tx2"/>
            </a:solidFill>
          </a:ln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 sz="6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,,Doradca smaku”</a:t>
            </a:r>
            <a:endParaRPr lang="pl-PL" altLang="en-US" sz="60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40105" y="1681480"/>
            <a:ext cx="10516235" cy="1337310"/>
          </a:xfrm>
          <a:blipFill>
            <a:blip r:embed="rId1"/>
          </a:blipFill>
          <a:ln>
            <a:solidFill>
              <a:schemeClr val="tx1"/>
            </a:solidFill>
          </a:ln>
        </p:spPr>
        <p:txBody>
          <a:bodyPr>
            <a:noAutofit/>
          </a:bodyPr>
          <a:p>
            <a:r>
              <a:rPr lang="pl-PL" altLang="en-US" sz="2100">
                <a:latin typeface="Comic Sans MS" panose="030F0702030302020204" charset="0"/>
                <a:cs typeface="Comic Sans MS" panose="030F0702030302020204" charset="0"/>
              </a:rPr>
              <a:t>Prowadzący program pokazuje widzom, jak przygotować znane potrawy według oryginalnych przepisów. Doradca uczy gotować tych, którzy nie radzą sobie w kuchni, a doświadczonych kucharzy inspiruje do przyrządzania nowych, pomysłowych potraw.</a:t>
            </a:r>
            <a:endParaRPr lang="pl-PL" altLang="en-US" sz="21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" name="Symbol zastępczy zawartości 9" descr="pobrany plik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110" y="3168650"/>
            <a:ext cx="5244465" cy="3335020"/>
          </a:xfrm>
          <a:prstGeom prst="flowChartDelay">
            <a:avLst/>
          </a:prstGeom>
        </p:spPr>
      </p:pic>
      <p:pic>
        <p:nvPicPr>
          <p:cNvPr id="11" name="Symbol zastępczy zawartości 10" descr="maxresdefault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70575" y="3416935"/>
            <a:ext cx="6025515" cy="3086735"/>
          </a:xfrm>
          <a:prstGeom prst="flowChartDelay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 sz="6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Spis </a:t>
            </a:r>
            <a:r>
              <a:rPr lang="pl-PL" altLang="en-US" sz="66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uFillTx/>
                <a:latin typeface="Comic Sans MS" panose="030F0702030302020204" charset="0"/>
                <a:cs typeface="Comic Sans MS" panose="030F0702030302020204" charset="0"/>
              </a:rPr>
              <a:t>treści :</a:t>
            </a:r>
            <a:endParaRPr lang="pl-PL" altLang="en-US" sz="66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uFillTx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375" y="1691005"/>
            <a:ext cx="10766425" cy="4787265"/>
          </a:xfrm>
          <a:prstGeom prst="round2DiagRect">
            <a:avLst/>
          </a:prstGeom>
          <a:blipFill>
            <a:blip r:embed="rId1"/>
          </a:blipFill>
          <a:ln>
            <a:solidFill>
              <a:schemeClr val="tx1"/>
            </a:solidFill>
            <a:prstDash val="sysDot"/>
          </a:ln>
        </p:spPr>
        <p:txBody>
          <a:bodyPr>
            <a:normAutofit fontScale="90000" lnSpcReduction="20000"/>
          </a:bodyPr>
          <a:p>
            <a:r>
              <a:rPr lang="pl-PL" altLang="en-US">
                <a:hlinkClick r:id="rId2" action="ppaction://hlinksldjump"/>
              </a:rPr>
              <a:t>,</a:t>
            </a:r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2" action="ppaction://hlinksldjump"/>
              </a:rPr>
              <a:t>,Makłowicz w podróży”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2" action="ppaction://hlinksldjump"/>
            </a:endParaRPr>
          </a:p>
          <a:p>
            <a:r>
              <a:rPr lang="pl-PL" altLang="en-US" u="sng">
                <a:latin typeface="Comic Sans MS" panose="030F0702030302020204" charset="0"/>
                <a:cs typeface="Comic Sans MS" panose="030F0702030302020204" charset="0"/>
                <a:hlinkClick r:id="rId3" action="ppaction://hlinksldjump"/>
              </a:rPr>
              <a:t>,,Kuchenne rewolucje”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3" action="ppaction://hlinksldjump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4" action="ppaction://hlinksldjump"/>
              </a:rPr>
              <a:t>,,Masterchef Polska”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4" action="ppaction://hlinksldjump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sym typeface="+mn-ea"/>
                <a:hlinkClick r:id="rId5" action="ppaction://hlinksldjump"/>
              </a:rPr>
              <a:t>,,Kurs gotowania z Gordonem Ramsayem”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sym typeface="+mn-ea"/>
              <a:hlinkClick r:id="rId5" action="ppaction://hlinksldjump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6" action="ppaction://hlinksldjump"/>
              </a:rPr>
              <a:t>,,Bake Off – Ale ciacho!”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6" action="ppaction://hlinksldjump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7" action="ppaction://hlinksldjump"/>
              </a:rPr>
              <a:t>,,Okrasa łamie przepisy”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7" action="ppaction://hlinksldjump"/>
            </a:endParaRPr>
          </a:p>
          <a:p>
            <a:r>
              <a:rPr lang="pl-PL" altLang="en-US">
                <a:latin typeface="Comic Sans MS" panose="030F0702030302020204" charset="0"/>
                <a:cs typeface="Comic Sans MS" panose="030F0702030302020204" charset="0"/>
                <a:sym typeface="+mn-ea"/>
                <a:hlinkClick r:id="rId8" action="ppaction://hlinksldjump"/>
              </a:rPr>
              <a:t>,,Doradca smaku”</a:t>
            </a:r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9" action="ppaction://hlinksldjump"/>
              </a:rPr>
              <a:t>,,Rączka gotuje”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9" action="ppaction://hlinksldjump"/>
            </a:endParaRPr>
          </a:p>
          <a:p>
            <a:pPr algn="l"/>
            <a:r>
              <a:rPr lang="pl-PL" altLang="en-US">
                <a:latin typeface="Comic Sans MS" panose="030F0702030302020204" charset="0"/>
                <a:cs typeface="Comic Sans MS" panose="030F0702030302020204" charset="0"/>
                <a:hlinkClick r:id="rId10" action="ppaction://hlinksldjump"/>
              </a:rPr>
              <a:t>,,Ewa gotuje” </a:t>
            </a:r>
            <a:endParaRPr lang="pl-PL" altLang="en-US">
              <a:latin typeface="Comic Sans MS" panose="030F0702030302020204" charset="0"/>
              <a:cs typeface="Comic Sans MS" panose="030F0702030302020204" charset="0"/>
              <a:hlinkClick r:id="rId10" action="ppaction://hlinksldjump"/>
            </a:endParaRPr>
          </a:p>
          <a:p>
            <a:pPr algn="l"/>
            <a:r>
              <a:rPr lang="pl-PL" altLang="en-US">
                <a:latin typeface="Comic Sans MS" panose="030F0702030302020204" charset="0"/>
                <a:cs typeface="Comic Sans MS" panose="030F0702030302020204" charset="0"/>
                <a:sym typeface="+mn-ea"/>
                <a:hlinkClick r:id="rId11" action="ppaction://hlinksldjump"/>
              </a:rPr>
              <a:t>,,Hell's Kitchen”</a:t>
            </a:r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endParaRPr lang="pl-PL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Rączka gotuje</a:t>
            </a:r>
            <a:endParaRPr lang="pl-PL" altLang="en-US" sz="40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3" name="Symbol zastępczy obrazu 12" descr="uid_9f66c4d9199176957ac2d98aa7722b1a1582997469057_width_900_play_0_pos_0_gs_0_height_506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183505" y="1689100"/>
            <a:ext cx="6762115" cy="4345305"/>
          </a:xfrm>
          <a:prstGeom prst="flowChartOnlineStorage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840105" y="2057400"/>
            <a:ext cx="3931920" cy="4375150"/>
          </a:xfrm>
          <a:blipFill>
            <a:blip r:embed="rId1"/>
          </a:blipFill>
        </p:spPr>
        <p:txBody>
          <a:bodyPr/>
          <a:p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Cotygodniowy program kulinarny, w którym znany i lubiany kucharz śląski Remigiusz Rączka prezentuje przepisy na różne dania zarówno popularne śląskie potrawy ale np. w nowych wersjach, jak i mniej znane, czy zapomniane regionalne przysmaki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blipFill>
            <a:blip r:embed="rId1"/>
          </a:blipFill>
        </p:spPr>
        <p:txBody>
          <a:bodyPr>
            <a:prstTxWarp prst="textStop">
              <a:avLst/>
            </a:prstTxWarp>
            <a:normAutofit fontScale="90000"/>
          </a:bodyPr>
          <a:p>
            <a:r>
              <a:rPr lang="pl-PL" altLang="en-US" sz="54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,,Ewa gotuje”</a:t>
            </a:r>
            <a:endParaRPr lang="pl-PL" altLang="en-US" sz="5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Symbol zastępczy obrazu 4" descr="unnamed (2)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490845" y="658495"/>
            <a:ext cx="6440170" cy="5601970"/>
          </a:xfrm>
          <a:prstGeom prst="round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2057400"/>
            <a:ext cx="4048760" cy="4782820"/>
          </a:xfrm>
          <a:blipFill>
            <a:blip r:embed="rId1"/>
          </a:blipFill>
        </p:spPr>
        <p:txBody>
          <a:bodyPr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en-US" sz="2300">
                <a:latin typeface="Comic Sans MS" panose="030F0702030302020204" charset="0"/>
                <a:cs typeface="Comic Sans MS" panose="030F0702030302020204" charset="0"/>
              </a:rPr>
              <a:t>Autorski program kulinarny Ewy Wachowicz, która zaprasza widzów do swojej prywatnej kuchni i przyrządza przed kamerą potrawy wyśmienitej kuchni polskiej z elementami kuchni zagranicznych, czyli fusion. ... Zdradza nam swoje kulinarne sekrety i podpowiada, jak gotować smacznie, szybko i zdrowo!</a:t>
            </a:r>
            <a:endParaRPr lang="pl-PL" altLang="en-US" sz="23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Obraz 5" descr="krokiety_obiad_przepis_codojedzenia-1170x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7045" y="1517015"/>
            <a:ext cx="6597650" cy="5382260"/>
          </a:xfrm>
          <a:prstGeom prst="rect">
            <a:avLst/>
          </a:prstGeom>
        </p:spPr>
      </p:pic>
      <p:pic>
        <p:nvPicPr>
          <p:cNvPr id="5" name="Obraz 4" descr="unnamed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12700"/>
            <a:ext cx="6758940" cy="5292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79615" y="121920"/>
            <a:ext cx="4886960" cy="1600200"/>
          </a:xfrm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r>
              <a:rPr lang="pl-PL" altLang="en-US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,,Hell's Kitchen”</a:t>
            </a:r>
            <a:endParaRPr lang="pl-PL" altLang="en-US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jy9cqkmz5s7x7nq84no7zvc9wtkd22am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5" y="847090"/>
            <a:ext cx="6306185" cy="5365750"/>
          </a:xfrm>
          <a:prstGeom prst="round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6836410" y="1722120"/>
            <a:ext cx="5240020" cy="5134610"/>
          </a:xfrm>
          <a:blipFill>
            <a:blip r:embed="rId1"/>
          </a:blipFill>
        </p:spPr>
        <p:txBody>
          <a:bodyPr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2000">
                <a:latin typeface="Comic Sans MS" panose="030F0702030302020204" charset="0"/>
                <a:cs typeface="Comic Sans MS" panose="030F0702030302020204" charset="0"/>
              </a:rPr>
              <a:t>Hell’s Kitchen. Piekielna kuchnia – polski program telewizyjny dotyczący gotowania, bazujący na brytyjskiej wersji programu o tym samym tytule.</a:t>
            </a:r>
            <a:endParaRPr lang="pl-PL" alt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2000">
                <a:latin typeface="Comic Sans MS" panose="030F0702030302020204" charset="0"/>
                <a:cs typeface="Comic Sans MS" panose="030F0702030302020204" charset="0"/>
              </a:rPr>
              <a:t>W programie walczy kilkanaścioro uczestników, którzy zostają podzieleni na dwie grupy: czerwonych i niebieskich. Początkowo do drużyny czerwonej należą wyłącznie kobiety, do niebieskiej – mężczyźni, ale w trakcie programu prowadzący zmienia składy drużyn. W każdym odcinku obie drużyny muszą sprostać wysokim standardom szefa kuchni, który ocenia smak oraz styl i wygląd serwowanych potraw, a także umiejętności techniczne i pracę zespołową. Pomagają mu jego zastępcy.</a:t>
            </a:r>
            <a:endParaRPr lang="pl-PL" alt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alt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altLang="en-US" sz="20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239520" y="1122680"/>
            <a:ext cx="9612630" cy="2387600"/>
          </a:xfrm>
          <a:blipFill>
            <a:blip r:embed="rId1"/>
          </a:blipFill>
          <a:ln>
            <a:solidFill>
              <a:schemeClr val="tx1"/>
            </a:solidFill>
          </a:ln>
        </p:spPr>
        <p:txBody>
          <a:bodyPr>
            <a:prstTxWarp prst="textStop">
              <a:avLst/>
            </a:prstTxWarp>
          </a:bodyPr>
          <a:p>
            <a:r>
              <a:rPr lang="pl-PL" altLang="en-US" sz="72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Koniec.</a:t>
            </a:r>
            <a:endParaRPr lang="pl-PL" altLang="en-US" sz="72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blipFill>
            <a:blip r:embed="rId1"/>
          </a:blipFill>
          <a:ln>
            <a:solidFill>
              <a:schemeClr val="tx1"/>
            </a:solidFill>
          </a:ln>
        </p:spPr>
        <p:txBody>
          <a:bodyPr/>
          <a:p>
            <a:r>
              <a:rPr lang="pl-PL" altLang="en-US" sz="4400">
                <a:latin typeface="Comic Sans MS" panose="030F0702030302020204" charset="0"/>
                <a:cs typeface="Comic Sans MS" panose="030F0702030302020204" charset="0"/>
              </a:rPr>
              <a:t>Wykonała Anna Pakieła. Kl 2tg</a:t>
            </a:r>
            <a:endParaRPr lang="pl-PL" altLang="en-US" sz="44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Symbol zastępczy zawartości 6" descr="unname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38150" y="2387600"/>
            <a:ext cx="5428615" cy="3626485"/>
          </a:xfrm>
          <a:prstGeom prst="round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630" y="432435"/>
            <a:ext cx="11254740" cy="1325880"/>
          </a:xfrm>
          <a:blipFill>
            <a:blip r:embed="rId2"/>
          </a:blipFill>
        </p:spPr>
        <p:txBody>
          <a:bodyPr>
            <a:prstTxWarp prst="textStop">
              <a:avLst/>
            </a:prstTxWarp>
            <a:normAutofit fontScale="90000"/>
          </a:bodyPr>
          <a:p>
            <a:pPr algn="ctr"/>
            <a:br>
              <a:rPr lang="pl-PL" altLang="en-US">
                <a:solidFill>
                  <a:schemeClr val="accent4"/>
                </a:solidFill>
              </a:rPr>
            </a:br>
            <a:r>
              <a:rPr lang="pl-PL" altLang="en-US" sz="60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anose="030F0702030302020204" charset="0"/>
              </a:rPr>
              <a:t>,,Makłowicz w podróży”</a:t>
            </a:r>
            <a:br>
              <a:rPr lang="pl-PL" altLang="en-US" sz="6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altLang="en-US" sz="6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003925" y="1368425"/>
            <a:ext cx="6089015" cy="5408295"/>
          </a:xfrm>
          <a:blipFill>
            <a:blip r:embed="rId2"/>
          </a:blipFill>
        </p:spPr>
        <p:txBody>
          <a:bodyPr>
            <a:noAutofit/>
          </a:bodyPr>
          <a:p>
            <a:r>
              <a:rPr lang="pl-PL" altLang="en-US" sz="1800">
                <a:solidFill>
                  <a:schemeClr val="tx1"/>
                </a:solidFill>
                <a:uFillTx/>
                <a:latin typeface="Comic Sans MS" panose="030F0702030302020204" charset="0"/>
              </a:rPr>
              <a:t>Robert Makłowicz ma ogromny zmysł kulinarny i umiejętność prezentacji rozkoszy podniebienia.</a:t>
            </a:r>
            <a:endParaRPr lang="pl-PL" altLang="en-US" sz="1800">
              <a:solidFill>
                <a:schemeClr val="tx1"/>
              </a:solidFill>
              <a:uFillTx/>
              <a:latin typeface="Comic Sans MS" panose="030F0702030302020204" charset="0"/>
            </a:endParaRPr>
          </a:p>
          <a:p>
            <a:r>
              <a:rPr lang="pl-PL" altLang="en-US" sz="1800">
                <a:solidFill>
                  <a:schemeClr val="tx1"/>
                </a:solidFill>
                <a:uFillTx/>
                <a:latin typeface="Comic Sans MS" panose="030F0702030302020204" charset="0"/>
              </a:rPr>
              <a:t> Jego Podróże kulinarne to cykl prezentujący potrawy kuchni polskiej i światowej. Sam autor nazywa siebie kulinarnym detektywem. W poszukiwaniu narodowych specjałów udaje się w najdalsze zakątki świata oraz miejscowych obyczajów. Tropi przejawy ginących tradycji, odsłania fascynujące kulisy słynnych produktów regionalnych. Fantazja zaprowadziła go m.in. na Cypr, Jamajkę, Morawy, do Szwecji, Urugwaju i do cieśniny Bosfor, ale z jednakowym entuzjazmem podróżuje też w okolice Beskidów Śląskiego i Niskiego czy w turystycznie zaniedbane rejony Łodzi. Wiedza i energia Makłowicza, a przede wszystkim jego wielka miłość do jedzenia i należytego jego celebrowania każe oglądającym spodziewać się po każdym następnym odcinku prawdziwej uczty  zarówno dla ciała, jak i dla ducha,</a:t>
            </a:r>
            <a:endParaRPr lang="pl-PL" altLang="en-US" sz="1800">
              <a:solidFill>
                <a:schemeClr val="tx1"/>
              </a:solidFill>
              <a:uFillTx/>
              <a:latin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Obraz 7" descr="images-9913a8c4-5931-4841-ab7c-b3d92a9d78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3573145"/>
            <a:ext cx="6028690" cy="3303270"/>
          </a:xfrm>
          <a:prstGeom prst="snip2DiagRect">
            <a:avLst>
              <a:gd name="adj1" fmla="val 0"/>
              <a:gd name="adj2" fmla="val 15110"/>
            </a:avLst>
          </a:prstGeom>
        </p:spPr>
      </p:pic>
      <p:pic>
        <p:nvPicPr>
          <p:cNvPr id="6" name="Obraz 5" descr="unnamed (1)"/>
          <p:cNvPicPr>
            <a:picLocks noChangeAspect="1"/>
          </p:cNvPicPr>
          <p:nvPr/>
        </p:nvPicPr>
        <p:blipFill>
          <a:blip r:embed="rId2"/>
          <a:srcRect t="1254" b="-1254"/>
          <a:stretch>
            <a:fillRect/>
          </a:stretch>
        </p:blipFill>
        <p:spPr>
          <a:xfrm>
            <a:off x="-3810" y="-20320"/>
            <a:ext cx="4996180" cy="3779520"/>
          </a:xfrm>
          <a:prstGeom prst="snip1Rect">
            <a:avLst/>
          </a:prstGeom>
        </p:spPr>
      </p:pic>
      <p:pic>
        <p:nvPicPr>
          <p:cNvPr id="7" name="Obraz 6" descr="uid_4dfef6a804bab771f7ed461a6e172e7c1432908906341_width_1920_play_0_pos_0_gs_0_height_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70" y="690245"/>
            <a:ext cx="6851650" cy="3854450"/>
          </a:xfrm>
          <a:prstGeom prst="snip2DiagRect">
            <a:avLst/>
          </a:prstGeom>
        </p:spPr>
      </p:pic>
      <p:sp>
        <p:nvSpPr>
          <p:cNvPr id="9" name="Pole tekstowe 8">
            <a:hlinkClick r:id="rId4" action="ppaction://hlinksldjump"/>
          </p:cNvPr>
          <p:cNvSpPr txBox="1"/>
          <p:nvPr/>
        </p:nvSpPr>
        <p:spPr>
          <a:xfrm>
            <a:off x="6024880" y="6354445"/>
            <a:ext cx="6115050" cy="521970"/>
          </a:xfrm>
          <a:prstGeom prst="rect">
            <a:avLst/>
          </a:prstGeom>
          <a:blipFill>
            <a:blip r:embed="rId5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pl-PL" altLang="en-US" sz="2800">
                <a:latin typeface="Comic Sans MS" panose="030F0702030302020204" charset="0"/>
                <a:cs typeface="Comic Sans MS" panose="030F0702030302020204" charset="0"/>
                <a:hlinkClick r:id="rId4" action="ppaction://hlinksldjump"/>
              </a:rPr>
              <a:t>Powrót do spisu treści.</a:t>
            </a:r>
            <a:endParaRPr lang="pl-PL" altLang="en-US" sz="2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>
        <p:wedge/>
      </p:transition>
    </mc:Choice>
    <mc:Fallback>
      <p:transition advTm="6000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blipFill>
            <a:blip r:embed="rId1"/>
          </a:blipFill>
        </p:spPr>
        <p:txBody>
          <a:bodyPr>
            <a:prstTxWarp prst="textStop">
              <a:avLst/>
            </a:prstTxWarp>
            <a:normAutofit/>
          </a:bodyPr>
          <a:p>
            <a:pPr algn="ctr"/>
            <a:r>
              <a:rPr lang="pl-PL" altLang="en-US" sz="5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,,Kuchenne rewolucje”</a:t>
            </a:r>
            <a:endParaRPr lang="pl-PL" altLang="en-US" sz="54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838200" y="1564640"/>
            <a:ext cx="5304790" cy="5028565"/>
          </a:xfrm>
          <a:blipFill>
            <a:blip r:embed="rId1"/>
          </a:blipFill>
        </p:spPr>
        <p:txBody>
          <a:bodyPr>
            <a:normAutofit fontScale="80000"/>
          </a:bodyPr>
          <a:p>
            <a:r>
              <a:rPr lang="pl-PL" altLang="en-US" sz="2900">
                <a:solidFill>
                  <a:schemeClr val="tx1"/>
                </a:solidFill>
                <a:uFillTx/>
                <a:latin typeface="Comic Sans MS" panose="030F0702030302020204" charset="0"/>
              </a:rPr>
              <a:t>Magda Gessler już od dziesięciu lat przemierza kulinarną mapę Polski! Nieustraszona rewolucjonistka wtargnie do serca każdej z restauracji, czyli kuchni.</a:t>
            </a:r>
            <a:endParaRPr lang="pl-PL" altLang="en-US" sz="2900">
              <a:solidFill>
                <a:schemeClr val="tx1"/>
              </a:solidFill>
              <a:uFillTx/>
              <a:latin typeface="Comic Sans MS" panose="030F0702030302020204" charset="0"/>
            </a:endParaRPr>
          </a:p>
          <a:p>
            <a:r>
              <a:rPr lang="pl-PL" altLang="en-US" sz="2900">
                <a:solidFill>
                  <a:schemeClr val="tx1"/>
                </a:solidFill>
                <a:uFillTx/>
                <a:latin typeface="Comic Sans MS" panose="030F0702030302020204" charset="0"/>
              </a:rPr>
              <a:t>Ponad dwieście pięćdziesiąt przeprowadzonych  rewolucji, tysiące przepisów kulinarnych, metamorfoz wnętrz i ona – nieustraszona Magda Gessler. Po raz dwudziesty pierwszy najsłynniejsza polska restauratorka. Program polega na dawaniu drugiej szansy upadającym restauracjom. </a:t>
            </a:r>
            <a:endParaRPr lang="pl-PL" altLang="en-US" sz="2900">
              <a:solidFill>
                <a:schemeClr val="tx1"/>
              </a:solidFill>
              <a:uFillTx/>
              <a:latin typeface="Comic Sans MS" panose="030F0702030302020204" charset="0"/>
            </a:endParaRPr>
          </a:p>
        </p:txBody>
      </p:sp>
      <p:pic>
        <p:nvPicPr>
          <p:cNvPr id="7" name="Symbol zastępczy zawartości 6" descr="unnamed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7000" y="2169160"/>
            <a:ext cx="4876800" cy="2743200"/>
          </a:xfrm>
          <a:prstGeom prst="flowChartDisplay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Obraz 6" descr="1284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3067050"/>
            <a:ext cx="6545580" cy="3785870"/>
          </a:xfrm>
          <a:prstGeom prst="round2DiagRect">
            <a:avLst/>
          </a:prstGeom>
        </p:spPr>
      </p:pic>
      <p:pic>
        <p:nvPicPr>
          <p:cNvPr id="6" name="Obraz 5" descr="c254fdb4e790412ec13795b48bca.1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35" y="3067050"/>
            <a:ext cx="6362065" cy="3785870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>
        <p:wedge/>
      </p:transition>
    </mc:Choice>
    <mc:Fallback>
      <p:transition advTm="6000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Symbol zastępczy zawartości 4" descr="page_13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7437755" y="-15240"/>
            <a:ext cx="4737735" cy="6922770"/>
          </a:xfrm>
          <a:prstGeom prst="rect">
            <a:avLst/>
          </a:prstGeom>
        </p:spPr>
      </p:pic>
      <p:pic>
        <p:nvPicPr>
          <p:cNvPr id="7" name="Obraz 6" descr="fotolia_48894641_x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15240"/>
            <a:ext cx="7439025" cy="692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blipFill>
            <a:blip r:embed="rId1"/>
          </a:blipFill>
        </p:spPr>
        <p:txBody>
          <a:bodyPr>
            <a:prstTxWarp prst="textStop">
              <a:avLst/>
            </a:prstTxWarp>
          </a:bodyPr>
          <a:p>
            <a:pPr algn="ctr"/>
            <a:r>
              <a:rPr lang="pl-PL" altLang="en-US" sz="7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,,Masterchef Polska”</a:t>
            </a:r>
            <a:endParaRPr lang="pl-PL" altLang="en-US" sz="72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691640"/>
            <a:ext cx="5181600" cy="4885055"/>
          </a:xfrm>
          <a:blipFill>
            <a:blip r:embed="rId1"/>
          </a:blipFill>
        </p:spPr>
        <p:txBody>
          <a:bodyPr>
            <a:normAutofit fontScale="90000" lnSpcReduction="20000"/>
          </a:bodyPr>
          <a:p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Polski program kulinarny emitowany od 2 września 2012 na antenie TVN, oparty na brytyjskim formacie o tej samej nazwie. Do tej pory każda kolejna edycja pojawiała się co rok, jesienią.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pl-PL" altLang="en-US" sz="2400">
                <a:latin typeface="Comic Sans MS" panose="030F0702030302020204" charset="0"/>
                <a:cs typeface="Comic Sans MS" panose="030F0702030302020204" charset="0"/>
              </a:rPr>
              <a:t>Kucharze amatorzy będą walczyć o tytuł Mistrza Kuchni, nagrodę pieniężną w wysokości 100 tysięcy złotych i kontrakt na wydanie autorskiej książki kucharskiej.Zanim jednak jeden z nich stanie na wymarzonym podium- musi pokonać setki  konkurentów z całego kraju, dostać się do finałowej 14-ki wybrańców i stanąć z nimi w szranki- mierząc się z szeregiem kulinarnych wyzwań.</a:t>
            </a:r>
            <a:endParaRPr lang="pl-PL" altLang="en-US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Symbol zastępczy zawartości 4" descr="Screenshot-2019-09-18-at-15.41.3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6950"/>
            <a:ext cx="5181600" cy="3468370"/>
          </a:xfrm>
          <a:prstGeom prst="snip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4898</Words>
  <Application>WPS Presentation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SimSun</vt:lpstr>
      <vt:lpstr>Wingdings</vt:lpstr>
      <vt:lpstr>Comic Sans MS</vt:lpstr>
      <vt:lpstr>Microsoft YaHei</vt:lpstr>
      <vt:lpstr/>
      <vt:lpstr>Arial Unicode MS</vt:lpstr>
      <vt:lpstr>Calibri Light</vt:lpstr>
      <vt:lpstr>Calibri</vt:lpstr>
      <vt:lpstr>Office Theme</vt:lpstr>
      <vt:lpstr>Programy kulinarne w Tv</vt:lpstr>
      <vt:lpstr>Spis treści :</vt:lpstr>
      <vt:lpstr> ,,Makłowicz w podróży” </vt:lpstr>
      <vt:lpstr>PowerPoint 演示文稿</vt:lpstr>
      <vt:lpstr>PowerPoint 演示文稿</vt:lpstr>
      <vt:lpstr>,,Kuchenne rewolucje”</vt:lpstr>
      <vt:lpstr>PowerPoint 演示文稿</vt:lpstr>
      <vt:lpstr>PowerPoint 演示文稿</vt:lpstr>
      <vt:lpstr>,,Masterchef Polska”</vt:lpstr>
      <vt:lpstr>PowerPoint 演示文稿</vt:lpstr>
      <vt:lpstr>PowerPoint 演示文稿</vt:lpstr>
      <vt:lpstr>,,Kurs gotowania z Gordonem Ramsayem”</vt:lpstr>
      <vt:lpstr>PowerPoint 演示文稿</vt:lpstr>
      <vt:lpstr>Bake Off – Ale ciacho!</vt:lpstr>
      <vt:lpstr>PowerPoint 演示文稿</vt:lpstr>
      <vt:lpstr>,,Okrasa łamie przepisy”</vt:lpstr>
      <vt:lpstr>PowerPoint 演示文稿</vt:lpstr>
      <vt:lpstr>,,Doradca smaku”</vt:lpstr>
      <vt:lpstr>PowerPoint 演示文稿</vt:lpstr>
      <vt:lpstr>Rączka gotuje</vt:lpstr>
      <vt:lpstr>PowerPoint 演示文稿</vt:lpstr>
      <vt:lpstr>,,Ewa gotuje”</vt:lpstr>
      <vt:lpstr>PowerPoint 演示文稿</vt:lpstr>
      <vt:lpstr>,,Hell's Kitchen”</vt:lpstr>
      <vt:lpstr>PowerPoint 演示文稿</vt:lpstr>
      <vt:lpstr>Koniec.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Programy kulinarne w Tv</dc:title>
  <dc:creator/>
  <cp:lastModifiedBy>Pakuś</cp:lastModifiedBy>
  <cp:revision>4</cp:revision>
  <dcterms:created xsi:type="dcterms:W3CDTF">2020-05-27T17:06:00Z</dcterms:created>
  <dcterms:modified xsi:type="dcterms:W3CDTF">2020-05-29T09:03:10Z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1045-11.2.0.9363</vt:lpwstr>
  </property>
</Properties>
</file>